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C175"/>
    <a:srgbClr val="929292"/>
    <a:srgbClr val="E46868"/>
    <a:srgbClr val="337389"/>
    <a:srgbClr val="59B9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CF112F-BE85-4FF1-B3B8-490D4B6AE79B}" v="162" dt="2025-08-21T08:10:41.4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34"/>
    <p:restoredTop sz="94860"/>
  </p:normalViewPr>
  <p:slideViewPr>
    <p:cSldViewPr snapToGrid="0">
      <p:cViewPr>
        <p:scale>
          <a:sx n="90" d="100"/>
          <a:sy n="90" d="100"/>
        </p:scale>
        <p:origin x="3408" y="-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iG5ubVOvUT25vt1OoI3+bnwQi7HKh9+yPL5JjsN27v8=" providerId="None" clId="Web-{3CCF112F-BE85-4FF1-B3B8-490D4B6AE79B}"/>
    <pc:docChg chg="modSld">
      <pc:chgData name="Utilisateur" userId="iG5ubVOvUT25vt1OoI3+bnwQi7HKh9+yPL5JjsN27v8=" providerId="None" clId="Web-{3CCF112F-BE85-4FF1-B3B8-490D4B6AE79B}" dt="2025-08-21T08:10:41.482" v="123" actId="1076"/>
      <pc:docMkLst>
        <pc:docMk/>
      </pc:docMkLst>
      <pc:sldChg chg="modSp">
        <pc:chgData name="Utilisateur" userId="iG5ubVOvUT25vt1OoI3+bnwQi7HKh9+yPL5JjsN27v8=" providerId="None" clId="Web-{3CCF112F-BE85-4FF1-B3B8-490D4B6AE79B}" dt="2025-08-21T08:10:41.482" v="123" actId="1076"/>
        <pc:sldMkLst>
          <pc:docMk/>
          <pc:sldMk cId="2076937392" sldId="256"/>
        </pc:sldMkLst>
        <pc:spChg chg="mod">
          <ac:chgData name="Utilisateur" userId="iG5ubVOvUT25vt1OoI3+bnwQi7HKh9+yPL5JjsN27v8=" providerId="None" clId="Web-{3CCF112F-BE85-4FF1-B3B8-490D4B6AE79B}" dt="2025-08-21T08:10:41.482" v="123" actId="1076"/>
          <ac:spMkLst>
            <pc:docMk/>
            <pc:sldMk cId="2076937392" sldId="256"/>
            <ac:spMk id="6" creationId="{E4CB5465-2F54-C4F4-BF35-4BEFA860E564}"/>
          </ac:spMkLst>
        </pc:spChg>
        <pc:spChg chg="mod">
          <ac:chgData name="Utilisateur" userId="iG5ubVOvUT25vt1OoI3+bnwQi7HKh9+yPL5JjsN27v8=" providerId="None" clId="Web-{3CCF112F-BE85-4FF1-B3B8-490D4B6AE79B}" dt="2025-08-21T08:08:16.307" v="86" actId="1076"/>
          <ac:spMkLst>
            <pc:docMk/>
            <pc:sldMk cId="2076937392" sldId="256"/>
            <ac:spMk id="23" creationId="{516B694F-418E-6F49-748A-3C9062C18B41}"/>
          </ac:spMkLst>
        </pc:spChg>
        <pc:spChg chg="mod">
          <ac:chgData name="Utilisateur" userId="iG5ubVOvUT25vt1OoI3+bnwQi7HKh9+yPL5JjsN27v8=" providerId="None" clId="Web-{3CCF112F-BE85-4FF1-B3B8-490D4B6AE79B}" dt="2025-08-21T08:03:43.449" v="3" actId="20577"/>
          <ac:spMkLst>
            <pc:docMk/>
            <pc:sldMk cId="2076937392" sldId="256"/>
            <ac:spMk id="24" creationId="{25285DB4-B060-D847-75DD-C73E875F51F8}"/>
          </ac:spMkLst>
        </pc:spChg>
        <pc:spChg chg="mod">
          <ac:chgData name="Utilisateur" userId="iG5ubVOvUT25vt1OoI3+bnwQi7HKh9+yPL5JjsN27v8=" providerId="None" clId="Web-{3CCF112F-BE85-4FF1-B3B8-490D4B6AE79B}" dt="2025-08-21T08:08:34.104" v="90" actId="20577"/>
          <ac:spMkLst>
            <pc:docMk/>
            <pc:sldMk cId="2076937392" sldId="256"/>
            <ac:spMk id="34" creationId="{3179CE65-A0AB-D45F-0BE4-D169C7A4C56A}"/>
          </ac:spMkLst>
        </pc:spChg>
        <pc:spChg chg="mod">
          <ac:chgData name="Utilisateur" userId="iG5ubVOvUT25vt1OoI3+bnwQi7HKh9+yPL5JjsN27v8=" providerId="None" clId="Web-{3CCF112F-BE85-4FF1-B3B8-490D4B6AE79B}" dt="2025-08-21T08:09:05.449" v="102" actId="20577"/>
          <ac:spMkLst>
            <pc:docMk/>
            <pc:sldMk cId="2076937392" sldId="256"/>
            <ac:spMk id="47" creationId="{7A0A2CA3-83EC-F342-A309-8A7959209245}"/>
          </ac:spMkLst>
        </pc:spChg>
        <pc:spChg chg="mod">
          <ac:chgData name="Utilisateur" userId="iG5ubVOvUT25vt1OoI3+bnwQi7HKh9+yPL5JjsN27v8=" providerId="None" clId="Web-{3CCF112F-BE85-4FF1-B3B8-490D4B6AE79B}" dt="2025-08-21T08:09:20.527" v="105" actId="20577"/>
          <ac:spMkLst>
            <pc:docMk/>
            <pc:sldMk cId="2076937392" sldId="256"/>
            <ac:spMk id="55" creationId="{42003B40-34FA-62D1-DA10-20E837C3061D}"/>
          </ac:spMkLst>
        </pc:spChg>
        <pc:spChg chg="mod">
          <ac:chgData name="Utilisateur" userId="iG5ubVOvUT25vt1OoI3+bnwQi7HKh9+yPL5JjsN27v8=" providerId="None" clId="Web-{3CCF112F-BE85-4FF1-B3B8-490D4B6AE79B}" dt="2025-08-21T08:06:08.333" v="39" actId="1076"/>
          <ac:spMkLst>
            <pc:docMk/>
            <pc:sldMk cId="2076937392" sldId="256"/>
            <ac:spMk id="132" creationId="{E3162816-5422-14FA-1E9F-637C55C6A25E}"/>
          </ac:spMkLst>
        </pc:spChg>
        <pc:spChg chg="mod">
          <ac:chgData name="Utilisateur" userId="iG5ubVOvUT25vt1OoI3+bnwQi7HKh9+yPL5JjsN27v8=" providerId="None" clId="Web-{3CCF112F-BE85-4FF1-B3B8-490D4B6AE79B}" dt="2025-08-21T08:07:51.744" v="81" actId="1076"/>
          <ac:spMkLst>
            <pc:docMk/>
            <pc:sldMk cId="2076937392" sldId="256"/>
            <ac:spMk id="133" creationId="{9E091C3F-B080-072A-1515-7A6CBB179253}"/>
          </ac:spMkLst>
        </pc:spChg>
        <pc:spChg chg="mod">
          <ac:chgData name="Utilisateur" userId="iG5ubVOvUT25vt1OoI3+bnwQi7HKh9+yPL5JjsN27v8=" providerId="None" clId="Web-{3CCF112F-BE85-4FF1-B3B8-490D4B6AE79B}" dt="2025-08-21T08:09:41.887" v="107" actId="1076"/>
          <ac:spMkLst>
            <pc:docMk/>
            <pc:sldMk cId="2076937392" sldId="256"/>
            <ac:spMk id="134" creationId="{5E1B21ED-6E70-084F-C051-805F9D9116B2}"/>
          </ac:spMkLst>
        </pc:spChg>
        <pc:cxnChg chg="mod">
          <ac:chgData name="Utilisateur" userId="iG5ubVOvUT25vt1OoI3+bnwQi7HKh9+yPL5JjsN27v8=" providerId="None" clId="Web-{3CCF112F-BE85-4FF1-B3B8-490D4B6AE79B}" dt="2025-08-21T08:10:41.482" v="123" actId="1076"/>
          <ac:cxnSpMkLst>
            <pc:docMk/>
            <pc:sldMk cId="2076937392" sldId="256"/>
            <ac:cxnSpMk id="83" creationId="{D9F703FA-E84B-1031-8515-1755C62D6420}"/>
          </ac:cxnSpMkLst>
        </pc:cxnChg>
        <pc:cxnChg chg="mod">
          <ac:chgData name="Utilisateur" userId="iG5ubVOvUT25vt1OoI3+bnwQi7HKh9+yPL5JjsN27v8=" providerId="None" clId="Web-{3CCF112F-BE85-4FF1-B3B8-490D4B6AE79B}" dt="2025-08-21T08:08:20.666" v="87" actId="14100"/>
          <ac:cxnSpMkLst>
            <pc:docMk/>
            <pc:sldMk cId="2076937392" sldId="256"/>
            <ac:cxnSpMk id="123" creationId="{39301266-A80A-DB2E-32FB-C052A7423E2B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0420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4802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584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93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6717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024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487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06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0118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240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60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7738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ZoneTexte 23">
            <a:extLst>
              <a:ext uri="{FF2B5EF4-FFF2-40B4-BE49-F238E27FC236}">
                <a16:creationId xmlns:a16="http://schemas.microsoft.com/office/drawing/2014/main" id="{25285DB4-B060-D847-75DD-C73E875F51F8}"/>
              </a:ext>
            </a:extLst>
          </p:cNvPr>
          <p:cNvSpPr txBox="1"/>
          <p:nvPr/>
        </p:nvSpPr>
        <p:spPr>
          <a:xfrm>
            <a:off x="964322" y="467938"/>
            <a:ext cx="5311258" cy="30777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fr-FR" sz="1400" b="1" dirty="0">
                <a:latin typeface="Open Sans"/>
                <a:ea typeface="Open Sans"/>
                <a:cs typeface="Open Sans"/>
              </a:rPr>
              <a:t>Des territoires interdépendants mais hiérarchisés</a:t>
            </a: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E4CB5465-2F54-C4F4-BF35-4BEFA860E564}"/>
              </a:ext>
            </a:extLst>
          </p:cNvPr>
          <p:cNvSpPr/>
          <p:nvPr/>
        </p:nvSpPr>
        <p:spPr>
          <a:xfrm>
            <a:off x="167018" y="4935427"/>
            <a:ext cx="1344826" cy="968230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1200" dirty="0">
                <a:latin typeface="Open Sans"/>
                <a:ea typeface="Open Sans"/>
                <a:cs typeface="Open Sans"/>
              </a:rPr>
              <a:t>Dynamiques</a:t>
            </a:r>
            <a:r>
              <a:rPr lang="fr-FR" sz="1200" dirty="0"/>
              <a:t> </a:t>
            </a:r>
            <a:r>
              <a:rPr lang="fr-FR" sz="1200">
                <a:latin typeface="Open Sans"/>
                <a:ea typeface="Open Sans"/>
                <a:cs typeface="Open Sans"/>
              </a:rPr>
              <a:t>territoriales</a:t>
            </a:r>
            <a:br>
              <a:rPr lang="fr-FR" sz="1200" dirty="0">
                <a:latin typeface="Open Sans"/>
                <a:ea typeface="Open Sans"/>
                <a:cs typeface="Open Sans"/>
              </a:rPr>
            </a:br>
            <a:r>
              <a:rPr lang="fr-FR" sz="1200">
                <a:latin typeface="Open Sans"/>
                <a:ea typeface="Open Sans"/>
                <a:cs typeface="Open Sans"/>
              </a:rPr>
              <a:t>de </a:t>
            </a:r>
            <a:r>
              <a:rPr lang="fr-FR" sz="1200" dirty="0">
                <a:latin typeface="Open Sans"/>
                <a:ea typeface="Open Sans"/>
                <a:cs typeface="Open Sans"/>
              </a:rPr>
              <a:t>la mondialisation</a:t>
            </a:r>
            <a:endParaRPr lang="fr-FR" sz="1200" dirty="0">
              <a:latin typeface="Aptos"/>
              <a:ea typeface="Open Sans"/>
              <a:cs typeface="Open Sans"/>
            </a:endParaRP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376CF3E7-5DB6-319D-21EF-229512301087}"/>
              </a:ext>
            </a:extLst>
          </p:cNvPr>
          <p:cNvSpPr/>
          <p:nvPr/>
        </p:nvSpPr>
        <p:spPr>
          <a:xfrm>
            <a:off x="2804978" y="2257945"/>
            <a:ext cx="1660959" cy="601964"/>
          </a:xfrm>
          <a:prstGeom prst="roundRect">
            <a:avLst/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latin typeface="Open Sans" pitchFamily="2" charset="0"/>
              </a:rPr>
              <a:t>Inégalités à différentes échelles </a:t>
            </a:r>
          </a:p>
        </p:txBody>
      </p:sp>
      <p:sp>
        <p:nvSpPr>
          <p:cNvPr id="23" name="Rectangle : coins arrondis 22">
            <a:extLst>
              <a:ext uri="{FF2B5EF4-FFF2-40B4-BE49-F238E27FC236}">
                <a16:creationId xmlns:a16="http://schemas.microsoft.com/office/drawing/2014/main" id="{516B694F-418E-6F49-748A-3C9062C18B41}"/>
              </a:ext>
            </a:extLst>
          </p:cNvPr>
          <p:cNvSpPr/>
          <p:nvPr/>
        </p:nvSpPr>
        <p:spPr>
          <a:xfrm>
            <a:off x="3306656" y="5090833"/>
            <a:ext cx="1134458" cy="601964"/>
          </a:xfrm>
          <a:prstGeom prst="roundRect">
            <a:avLst/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latin typeface="Open Sans" pitchFamily="2" charset="0"/>
              </a:rPr>
              <a:t>Émergence</a:t>
            </a:r>
            <a:endParaRPr lang="fr-FR" sz="1200" dirty="0"/>
          </a:p>
        </p:txBody>
      </p:sp>
      <p:sp>
        <p:nvSpPr>
          <p:cNvPr id="27" name="Rectangle : coins arrondis 26">
            <a:extLst>
              <a:ext uri="{FF2B5EF4-FFF2-40B4-BE49-F238E27FC236}">
                <a16:creationId xmlns:a16="http://schemas.microsoft.com/office/drawing/2014/main" id="{6A4AD049-89B2-BB4A-EB65-BF11B69A0707}"/>
              </a:ext>
            </a:extLst>
          </p:cNvPr>
          <p:cNvSpPr/>
          <p:nvPr/>
        </p:nvSpPr>
        <p:spPr>
          <a:xfrm>
            <a:off x="2804978" y="7923721"/>
            <a:ext cx="1660959" cy="601964"/>
          </a:xfrm>
          <a:prstGeom prst="roundRect">
            <a:avLst/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latin typeface="Open Sans" pitchFamily="2" charset="0"/>
              </a:rPr>
              <a:t>Interdépendance</a:t>
            </a:r>
            <a:endParaRPr lang="fr-FR" sz="1200" dirty="0"/>
          </a:p>
        </p:txBody>
      </p:sp>
      <p:sp>
        <p:nvSpPr>
          <p:cNvPr id="34" name="Rectangle : coins arrondis 33">
            <a:extLst>
              <a:ext uri="{FF2B5EF4-FFF2-40B4-BE49-F238E27FC236}">
                <a16:creationId xmlns:a16="http://schemas.microsoft.com/office/drawing/2014/main" id="{3179CE65-A0AB-D45F-0BE4-D169C7A4C56A}"/>
              </a:ext>
            </a:extLst>
          </p:cNvPr>
          <p:cNvSpPr/>
          <p:nvPr/>
        </p:nvSpPr>
        <p:spPr>
          <a:xfrm>
            <a:off x="5045551" y="1299418"/>
            <a:ext cx="2167888" cy="1113339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1200" dirty="0">
                <a:latin typeface="Open Sans"/>
                <a:ea typeface="Open Sans"/>
                <a:cs typeface="Open Sans"/>
              </a:rPr>
              <a:t>Centres d’impulsion, périphéries intégrées, périphéries marginalisées (PMA)</a:t>
            </a:r>
          </a:p>
        </p:txBody>
      </p:sp>
      <p:sp>
        <p:nvSpPr>
          <p:cNvPr id="47" name="Rectangle : coins arrondis 46">
            <a:extLst>
              <a:ext uri="{FF2B5EF4-FFF2-40B4-BE49-F238E27FC236}">
                <a16:creationId xmlns:a16="http://schemas.microsoft.com/office/drawing/2014/main" id="{7A0A2CA3-83EC-F342-A309-8A7959209245}"/>
              </a:ext>
            </a:extLst>
          </p:cNvPr>
          <p:cNvSpPr/>
          <p:nvPr/>
        </p:nvSpPr>
        <p:spPr>
          <a:xfrm>
            <a:off x="5045551" y="2658377"/>
            <a:ext cx="2167888" cy="1113339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1200" dirty="0">
                <a:latin typeface="Open Sans"/>
                <a:ea typeface="Open Sans"/>
                <a:cs typeface="Open Sans"/>
              </a:rPr>
              <a:t>Littoraux / arrière-pays</a:t>
            </a:r>
            <a:br>
              <a:rPr lang="fr-FR" sz="1200" dirty="0">
                <a:latin typeface="Open Sans" pitchFamily="2" charset="0"/>
              </a:rPr>
            </a:b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/>
                <a:ea typeface="Open Sans"/>
                <a:cs typeface="Open Sans"/>
              </a:rPr>
              <a:t>Métropoles / espaces ruraux</a:t>
            </a:r>
          </a:p>
        </p:txBody>
      </p:sp>
      <p:sp>
        <p:nvSpPr>
          <p:cNvPr id="53" name="Rectangle : coins arrondis 52">
            <a:extLst>
              <a:ext uri="{FF2B5EF4-FFF2-40B4-BE49-F238E27FC236}">
                <a16:creationId xmlns:a16="http://schemas.microsoft.com/office/drawing/2014/main" id="{B605EF83-8B36-FD46-2933-EDB93F893567}"/>
              </a:ext>
            </a:extLst>
          </p:cNvPr>
          <p:cNvSpPr/>
          <p:nvPr/>
        </p:nvSpPr>
        <p:spPr>
          <a:xfrm>
            <a:off x="5045551" y="6716055"/>
            <a:ext cx="2167888" cy="1481854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latin typeface="Open Sans" pitchFamily="2" charset="0"/>
              </a:rPr>
              <a:t>Complémentarité des territoires : chaînes mondiales de production, intégration régionale, densification des réseaux</a:t>
            </a:r>
          </a:p>
        </p:txBody>
      </p:sp>
      <p:sp>
        <p:nvSpPr>
          <p:cNvPr id="55" name="Rectangle : coins arrondis 54">
            <a:extLst>
              <a:ext uri="{FF2B5EF4-FFF2-40B4-BE49-F238E27FC236}">
                <a16:creationId xmlns:a16="http://schemas.microsoft.com/office/drawing/2014/main" id="{42003B40-34FA-62D1-DA10-20E837C3061D}"/>
              </a:ext>
            </a:extLst>
          </p:cNvPr>
          <p:cNvSpPr/>
          <p:nvPr/>
        </p:nvSpPr>
        <p:spPr>
          <a:xfrm>
            <a:off x="5045551" y="8463133"/>
            <a:ext cx="2167888" cy="1012127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1200" dirty="0">
                <a:latin typeface="Open Sans"/>
                <a:ea typeface="Open Sans"/>
                <a:cs typeface="Open Sans"/>
              </a:rPr>
              <a:t>Concurrence entre territoires : rivalités, risques de fragmentation</a:t>
            </a:r>
          </a:p>
        </p:txBody>
      </p:sp>
      <p:cxnSp>
        <p:nvCxnSpPr>
          <p:cNvPr id="83" name="Connecteur droit 82">
            <a:extLst>
              <a:ext uri="{FF2B5EF4-FFF2-40B4-BE49-F238E27FC236}">
                <a16:creationId xmlns:a16="http://schemas.microsoft.com/office/drawing/2014/main" id="{D9F703FA-E84B-1031-8515-1755C62D6420}"/>
              </a:ext>
            </a:extLst>
          </p:cNvPr>
          <p:cNvCxnSpPr>
            <a:cxnSpLocks/>
            <a:stCxn id="6" idx="3"/>
            <a:endCxn id="23" idx="1"/>
          </p:cNvCxnSpPr>
          <p:nvPr/>
        </p:nvCxnSpPr>
        <p:spPr>
          <a:xfrm flipV="1">
            <a:off x="1511844" y="5391815"/>
            <a:ext cx="1794812" cy="27727"/>
          </a:xfrm>
          <a:prstGeom prst="line">
            <a:avLst/>
          </a:prstGeom>
          <a:ln w="31750">
            <a:solidFill>
              <a:srgbClr val="929292"/>
            </a:solidFill>
            <a:headEnd type="none" w="med" len="med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Connecteur en angle 85">
            <a:extLst>
              <a:ext uri="{FF2B5EF4-FFF2-40B4-BE49-F238E27FC236}">
                <a16:creationId xmlns:a16="http://schemas.microsoft.com/office/drawing/2014/main" id="{F0467596-4303-9DEF-3692-45B20EE7D141}"/>
              </a:ext>
            </a:extLst>
          </p:cNvPr>
          <p:cNvCxnSpPr>
            <a:cxnSpLocks/>
          </p:cNvCxnSpPr>
          <p:nvPr/>
        </p:nvCxnSpPr>
        <p:spPr>
          <a:xfrm rot="10800000" flipV="1">
            <a:off x="2803695" y="2552052"/>
            <a:ext cx="27223" cy="5676713"/>
          </a:xfrm>
          <a:prstGeom prst="bentConnector3">
            <a:avLst>
              <a:gd name="adj1" fmla="val 1800000"/>
            </a:avLst>
          </a:prstGeom>
          <a:ln w="31750">
            <a:solidFill>
              <a:srgbClr val="929292"/>
            </a:solidFill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Connecteur en angle 113">
            <a:extLst>
              <a:ext uri="{FF2B5EF4-FFF2-40B4-BE49-F238E27FC236}">
                <a16:creationId xmlns:a16="http://schemas.microsoft.com/office/drawing/2014/main" id="{C4521D36-8A2D-38C5-B72D-4E56B40004BB}"/>
              </a:ext>
            </a:extLst>
          </p:cNvPr>
          <p:cNvCxnSpPr>
            <a:cxnSpLocks/>
          </p:cNvCxnSpPr>
          <p:nvPr/>
        </p:nvCxnSpPr>
        <p:spPr>
          <a:xfrm rot="10800000" flipV="1">
            <a:off x="5044916" y="1803129"/>
            <a:ext cx="13970" cy="1494855"/>
          </a:xfrm>
          <a:prstGeom prst="bentConnector3">
            <a:avLst>
              <a:gd name="adj1" fmla="val 1800000"/>
            </a:avLst>
          </a:prstGeom>
          <a:ln w="31750">
            <a:solidFill>
              <a:srgbClr val="929292"/>
            </a:solidFill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Connecteur droit 118">
            <a:extLst>
              <a:ext uri="{FF2B5EF4-FFF2-40B4-BE49-F238E27FC236}">
                <a16:creationId xmlns:a16="http://schemas.microsoft.com/office/drawing/2014/main" id="{4B2AE8F3-A916-F082-5A04-47010EF339C0}"/>
              </a:ext>
            </a:extLst>
          </p:cNvPr>
          <p:cNvCxnSpPr>
            <a:stCxn id="16" idx="3"/>
          </p:cNvCxnSpPr>
          <p:nvPr/>
        </p:nvCxnSpPr>
        <p:spPr>
          <a:xfrm>
            <a:off x="4465937" y="2558927"/>
            <a:ext cx="345906" cy="0"/>
          </a:xfrm>
          <a:prstGeom prst="line">
            <a:avLst/>
          </a:prstGeom>
          <a:ln w="31750">
            <a:solidFill>
              <a:srgbClr val="92929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6" name="Groupe 125">
            <a:extLst>
              <a:ext uri="{FF2B5EF4-FFF2-40B4-BE49-F238E27FC236}">
                <a16:creationId xmlns:a16="http://schemas.microsoft.com/office/drawing/2014/main" id="{D042D4D5-A657-A1D4-BE77-017A4821068F}"/>
              </a:ext>
            </a:extLst>
          </p:cNvPr>
          <p:cNvGrpSpPr/>
          <p:nvPr/>
        </p:nvGrpSpPr>
        <p:grpSpPr>
          <a:xfrm>
            <a:off x="5045551" y="4705896"/>
            <a:ext cx="2167888" cy="1322410"/>
            <a:chOff x="5045551" y="4730610"/>
            <a:chExt cx="2167888" cy="1322410"/>
          </a:xfrm>
        </p:grpSpPr>
        <p:sp>
          <p:nvSpPr>
            <p:cNvPr id="49" name="Rectangle : coins arrondis 48">
              <a:extLst>
                <a:ext uri="{FF2B5EF4-FFF2-40B4-BE49-F238E27FC236}">
                  <a16:creationId xmlns:a16="http://schemas.microsoft.com/office/drawing/2014/main" id="{2C6AE57C-193A-8FBC-DCFE-BAA5EB801EF5}"/>
                </a:ext>
              </a:extLst>
            </p:cNvPr>
            <p:cNvSpPr/>
            <p:nvPr/>
          </p:nvSpPr>
          <p:spPr>
            <a:xfrm>
              <a:off x="5045551" y="4730610"/>
              <a:ext cx="2167888" cy="628450"/>
            </a:xfrm>
            <a:prstGeom prst="roundRect">
              <a:avLst/>
            </a:prstGeom>
            <a:solidFill>
              <a:srgbClr val="E4686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dirty="0">
                  <a:latin typeface="Open Sans" pitchFamily="2" charset="0"/>
                </a:rPr>
                <a:t>Aires de puissance occidentales</a:t>
              </a:r>
            </a:p>
          </p:txBody>
        </p:sp>
        <p:sp>
          <p:nvSpPr>
            <p:cNvPr id="51" name="Rectangle : coins arrondis 50">
              <a:extLst>
                <a:ext uri="{FF2B5EF4-FFF2-40B4-BE49-F238E27FC236}">
                  <a16:creationId xmlns:a16="http://schemas.microsoft.com/office/drawing/2014/main" id="{A69A9588-5741-0B7E-1137-826C51E11B00}"/>
                </a:ext>
              </a:extLst>
            </p:cNvPr>
            <p:cNvSpPr/>
            <p:nvPr/>
          </p:nvSpPr>
          <p:spPr>
            <a:xfrm>
              <a:off x="5045551" y="5623780"/>
              <a:ext cx="2167888" cy="429240"/>
            </a:xfrm>
            <a:prstGeom prst="roundRect">
              <a:avLst/>
            </a:prstGeom>
            <a:solidFill>
              <a:srgbClr val="E4686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dirty="0">
                  <a:latin typeface="Open Sans" pitchFamily="2" charset="0"/>
                </a:rPr>
                <a:t>BRICS +</a:t>
              </a:r>
            </a:p>
          </p:txBody>
        </p:sp>
      </p:grpSp>
      <p:cxnSp>
        <p:nvCxnSpPr>
          <p:cNvPr id="122" name="Connecteur en angle 121">
            <a:extLst>
              <a:ext uri="{FF2B5EF4-FFF2-40B4-BE49-F238E27FC236}">
                <a16:creationId xmlns:a16="http://schemas.microsoft.com/office/drawing/2014/main" id="{061C5E32-F1FB-3689-0A1D-B622D90D2EB7}"/>
              </a:ext>
            </a:extLst>
          </p:cNvPr>
          <p:cNvCxnSpPr/>
          <p:nvPr/>
        </p:nvCxnSpPr>
        <p:spPr>
          <a:xfrm rot="10800000" flipV="1">
            <a:off x="5038567" y="5008421"/>
            <a:ext cx="13970" cy="767095"/>
          </a:xfrm>
          <a:prstGeom prst="bentConnector3">
            <a:avLst>
              <a:gd name="adj1" fmla="val 1800000"/>
            </a:avLst>
          </a:prstGeom>
          <a:ln w="31750">
            <a:solidFill>
              <a:srgbClr val="929292"/>
            </a:solidFill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3" name="Connecteur droit 122">
            <a:extLst>
              <a:ext uri="{FF2B5EF4-FFF2-40B4-BE49-F238E27FC236}">
                <a16:creationId xmlns:a16="http://schemas.microsoft.com/office/drawing/2014/main" id="{39301266-A80A-DB2E-32FB-C052A7423E2B}"/>
              </a:ext>
            </a:extLst>
          </p:cNvPr>
          <p:cNvCxnSpPr>
            <a:cxnSpLocks/>
            <a:stCxn id="23" idx="3"/>
          </p:cNvCxnSpPr>
          <p:nvPr/>
        </p:nvCxnSpPr>
        <p:spPr>
          <a:xfrm>
            <a:off x="4441114" y="5428556"/>
            <a:ext cx="345463" cy="7749"/>
          </a:xfrm>
          <a:prstGeom prst="line">
            <a:avLst/>
          </a:prstGeom>
          <a:ln w="31750">
            <a:solidFill>
              <a:srgbClr val="92929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7" name="Connecteur en angle 126">
            <a:extLst>
              <a:ext uri="{FF2B5EF4-FFF2-40B4-BE49-F238E27FC236}">
                <a16:creationId xmlns:a16="http://schemas.microsoft.com/office/drawing/2014/main" id="{B5084D26-C19F-FDCA-9530-8F7BFE688F2C}"/>
              </a:ext>
            </a:extLst>
          </p:cNvPr>
          <p:cNvCxnSpPr>
            <a:cxnSpLocks/>
          </p:cNvCxnSpPr>
          <p:nvPr/>
        </p:nvCxnSpPr>
        <p:spPr>
          <a:xfrm rot="10800000" flipV="1">
            <a:off x="5044916" y="7542256"/>
            <a:ext cx="13970" cy="1358959"/>
          </a:xfrm>
          <a:prstGeom prst="bentConnector3">
            <a:avLst>
              <a:gd name="adj1" fmla="val 1800000"/>
            </a:avLst>
          </a:prstGeom>
          <a:ln w="31750">
            <a:solidFill>
              <a:srgbClr val="929292"/>
            </a:solidFill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" name="Connecteur droit 127">
            <a:extLst>
              <a:ext uri="{FF2B5EF4-FFF2-40B4-BE49-F238E27FC236}">
                <a16:creationId xmlns:a16="http://schemas.microsoft.com/office/drawing/2014/main" id="{FEBCAA8C-E514-4ECE-1E22-3412A5F44570}"/>
              </a:ext>
            </a:extLst>
          </p:cNvPr>
          <p:cNvCxnSpPr>
            <a:cxnSpLocks/>
            <a:stCxn id="27" idx="3"/>
          </p:cNvCxnSpPr>
          <p:nvPr/>
        </p:nvCxnSpPr>
        <p:spPr>
          <a:xfrm>
            <a:off x="4465937" y="8224703"/>
            <a:ext cx="345906" cy="0"/>
          </a:xfrm>
          <a:prstGeom prst="line">
            <a:avLst/>
          </a:prstGeom>
          <a:ln w="31750">
            <a:solidFill>
              <a:srgbClr val="92929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2" name="ZoneTexte 131">
            <a:extLst>
              <a:ext uri="{FF2B5EF4-FFF2-40B4-BE49-F238E27FC236}">
                <a16:creationId xmlns:a16="http://schemas.microsoft.com/office/drawing/2014/main" id="{E3162816-5422-14FA-1E9F-637C55C6A25E}"/>
              </a:ext>
            </a:extLst>
          </p:cNvPr>
          <p:cNvSpPr txBox="1"/>
          <p:nvPr/>
        </p:nvSpPr>
        <p:spPr>
          <a:xfrm>
            <a:off x="1713752" y="3071763"/>
            <a:ext cx="1372748" cy="276999"/>
          </a:xfrm>
          <a:prstGeom prst="rect">
            <a:avLst/>
          </a:prstGeom>
          <a:solidFill>
            <a:schemeClr val="bg1"/>
          </a:solidFill>
        </p:spPr>
        <p:txBody>
          <a:bodyPr wrap="none" lIns="91440" tIns="45720" rIns="91440" bIns="45720" rtlCol="0" anchor="t">
            <a:spAutoFit/>
          </a:bodyPr>
          <a:lstStyle/>
          <a:p>
            <a:pPr algn="just"/>
            <a:r>
              <a:rPr lang="fr-FR" sz="1200" b="1" dirty="0">
                <a:solidFill>
                  <a:srgbClr val="F7C175"/>
                </a:solidFill>
                <a:latin typeface="Open Sans"/>
                <a:ea typeface="Open Sans"/>
                <a:cs typeface="Open Sans"/>
              </a:rPr>
              <a:t>Hiérarchisation</a:t>
            </a:r>
            <a:endParaRPr lang="fr-FR" dirty="0"/>
          </a:p>
        </p:txBody>
      </p:sp>
      <p:sp>
        <p:nvSpPr>
          <p:cNvPr id="133" name="ZoneTexte 132">
            <a:extLst>
              <a:ext uri="{FF2B5EF4-FFF2-40B4-BE49-F238E27FC236}">
                <a16:creationId xmlns:a16="http://schemas.microsoft.com/office/drawing/2014/main" id="{9E091C3F-B080-072A-1515-7A6CBB179253}"/>
              </a:ext>
            </a:extLst>
          </p:cNvPr>
          <p:cNvSpPr txBox="1"/>
          <p:nvPr/>
        </p:nvSpPr>
        <p:spPr>
          <a:xfrm>
            <a:off x="1710063" y="7398074"/>
            <a:ext cx="1306768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lIns="91440" tIns="45720" rIns="91440" bIns="45720" rtlCol="0" anchor="t">
            <a:spAutoFit/>
          </a:bodyPr>
          <a:lstStyle/>
          <a:p>
            <a:pPr algn="just"/>
            <a:r>
              <a:rPr lang="fr-FR" sz="1200" b="1" dirty="0">
                <a:solidFill>
                  <a:srgbClr val="F7C175"/>
                </a:solidFill>
                <a:latin typeface="Open Sans"/>
                <a:ea typeface="Open Sans"/>
                <a:cs typeface="Open Sans"/>
              </a:rPr>
              <a:t>Intensification</a:t>
            </a:r>
            <a:endParaRPr lang="fr-FR" dirty="0"/>
          </a:p>
        </p:txBody>
      </p:sp>
      <p:sp>
        <p:nvSpPr>
          <p:cNvPr id="134" name="ZoneTexte 133">
            <a:extLst>
              <a:ext uri="{FF2B5EF4-FFF2-40B4-BE49-F238E27FC236}">
                <a16:creationId xmlns:a16="http://schemas.microsoft.com/office/drawing/2014/main" id="{5E1B21ED-6E70-084F-C051-805F9D9116B2}"/>
              </a:ext>
            </a:extLst>
          </p:cNvPr>
          <p:cNvSpPr txBox="1"/>
          <p:nvPr/>
        </p:nvSpPr>
        <p:spPr>
          <a:xfrm>
            <a:off x="1692205" y="5300095"/>
            <a:ext cx="1326004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sz="1200" b="1" dirty="0">
                <a:solidFill>
                  <a:srgbClr val="F7C175"/>
                </a:solidFill>
                <a:latin typeface="Open Sans"/>
                <a:ea typeface="Open Sans"/>
                <a:cs typeface="Open Sans"/>
              </a:rPr>
              <a:t>Recomposition</a:t>
            </a:r>
            <a:endParaRPr lang="fr-FR" sz="1200" b="1" dirty="0">
              <a:solidFill>
                <a:srgbClr val="F7C175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9373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225</TotalTime>
  <Words>70</Words>
  <Application>Microsoft Macintosh PowerPoint</Application>
  <PresentationFormat>Personnalisé</PresentationFormat>
  <Paragraphs>14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Open Sans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Samuel Biney</dc:creator>
  <cp:lastModifiedBy>CN</cp:lastModifiedBy>
  <cp:revision>72</cp:revision>
  <dcterms:created xsi:type="dcterms:W3CDTF">2024-05-15T14:38:44Z</dcterms:created>
  <dcterms:modified xsi:type="dcterms:W3CDTF">2025-09-01T07:49:56Z</dcterms:modified>
</cp:coreProperties>
</file>